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8" r:id="rId5"/>
    <p:sldId id="259" r:id="rId6"/>
    <p:sldId id="260" r:id="rId7"/>
    <p:sldId id="271" r:id="rId8"/>
    <p:sldId id="272" r:id="rId9"/>
    <p:sldId id="262" r:id="rId10"/>
    <p:sldId id="263" r:id="rId11"/>
    <p:sldId id="282" r:id="rId12"/>
    <p:sldId id="283" r:id="rId13"/>
    <p:sldId id="284" r:id="rId14"/>
    <p:sldId id="287" r:id="rId15"/>
    <p:sldId id="288" r:id="rId16"/>
    <p:sldId id="285" r:id="rId17"/>
    <p:sldId id="286" r:id="rId18"/>
    <p:sldId id="277" r:id="rId19"/>
    <p:sldId id="278" r:id="rId20"/>
    <p:sldId id="291" r:id="rId21"/>
    <p:sldId id="298" r:id="rId22"/>
    <p:sldId id="265" r:id="rId23"/>
    <p:sldId id="256" r:id="rId24"/>
    <p:sldId id="257" r:id="rId25"/>
    <p:sldId id="293" r:id="rId26"/>
    <p:sldId id="294" r:id="rId27"/>
    <p:sldId id="295" r:id="rId28"/>
    <p:sldId id="261" r:id="rId29"/>
    <p:sldId id="296" r:id="rId30"/>
    <p:sldId id="297" r:id="rId31"/>
    <p:sldId id="279" r:id="rId32"/>
    <p:sldId id="270" r:id="rId3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1C6"/>
    <a:srgbClr val="524F6E"/>
    <a:srgbClr val="00DDCE"/>
    <a:srgbClr val="00EAFD"/>
    <a:srgbClr val="F0F8FD"/>
    <a:srgbClr val="00E1CF"/>
    <a:srgbClr val="BBE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1A96EC-747C-40A7-9C38-8D6F08A854E1}" v="19" dt="2026-01-09T20:07:23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73"/>
    <p:restoredTop sz="93339"/>
  </p:normalViewPr>
  <p:slideViewPr>
    <p:cSldViewPr snapToGrid="0">
      <p:cViewPr>
        <p:scale>
          <a:sx n="75" d="100"/>
          <a:sy n="75" d="100"/>
        </p:scale>
        <p:origin x="480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DF29B-D267-4473-B2B6-EA285CCAE301}" type="datetimeFigureOut">
              <a:rPr lang="es-MX" smtClean="0"/>
              <a:t>19/02/26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736C7-A4DE-4B90-A555-594875D0E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223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8911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2734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8241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6236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377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2134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2372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5340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155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4712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87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FCDC6-F86D-D64F-B263-644940097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FDC465-43E0-8479-3496-297A0DB58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BFC9CB-387F-FE0C-D995-8953153F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3D66-1281-43F4-AF23-07EC63917295}" type="datetimeFigureOut">
              <a:rPr lang="es-MX" smtClean="0"/>
              <a:t>19/02/26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4C9B69-3261-FDEF-ACE2-6AFD2205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88BD15-2948-4352-0139-8F7E1E90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FC99-ED30-4E3E-A399-B530605C22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047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7FD12-B86C-FD55-977D-8A1288E37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545F7F-9B79-092B-5305-396B77006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46322F-76B3-8EE3-795E-C72575C18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3D66-1281-43F4-AF23-07EC63917295}" type="datetimeFigureOut">
              <a:rPr lang="es-MX" smtClean="0"/>
              <a:t>19/02/26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7CE98E-92E2-A2F2-C29A-174AC96D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33C1B-A633-8F4C-9086-6294818F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FC99-ED30-4E3E-A399-B530605C22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483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49F7B8F-178E-CC6C-D21B-D7085CB86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91FA41-D04C-F6A8-B829-DE5C2963B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FA0838-A6AA-1BED-3BE3-CF3383B6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3D66-1281-43F4-AF23-07EC63917295}" type="datetimeFigureOut">
              <a:rPr lang="es-MX" smtClean="0"/>
              <a:t>19/02/26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E144CC-3F42-BF1B-679A-E41166D4F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E622CA-9240-D2DA-0261-382B5C9B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FC99-ED30-4E3E-A399-B530605C22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223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515BA-85AB-0BF9-C695-C23BCD5A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AF49E4-BD75-D80F-F9DA-4BA932954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1736CA-5A0A-76EF-7B5D-B104B578A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3D66-1281-43F4-AF23-07EC63917295}" type="datetimeFigureOut">
              <a:rPr lang="es-MX" smtClean="0"/>
              <a:t>19/02/26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4186F2-8DFA-6F46-9B67-B530F5714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A82F9A-3C2F-8172-F5B1-3D62E16C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FC99-ED30-4E3E-A399-B530605C22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534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3624F-8EA2-054A-034D-9905A3EC2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05A72D-2CA5-6646-74F2-26345C944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30DCD5-EF90-06F8-392D-F3D289C4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3D66-1281-43F4-AF23-07EC63917295}" type="datetimeFigureOut">
              <a:rPr lang="es-MX" smtClean="0"/>
              <a:t>19/02/26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E578A8-DDBF-D44D-7704-2E65AC22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920AD3-2781-5FAE-C26E-13A91CC4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FC99-ED30-4E3E-A399-B530605C22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259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11CD-C875-D23E-0DAF-AEA6C2A4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24A458-895B-F479-59C8-75910A60A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D063C0-E4FA-845C-18D0-836A1B43D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2630E8-D010-3EAF-0FFF-F6750ED46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3D66-1281-43F4-AF23-07EC63917295}" type="datetimeFigureOut">
              <a:rPr lang="es-MX" smtClean="0"/>
              <a:t>19/02/26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5AA159-E6F1-EB47-E032-03DA19E2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6EDE9D-BB43-A65C-99A7-66591FA1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FC99-ED30-4E3E-A399-B530605C22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328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B18AE-666F-A781-0397-369FBA96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23DE04-F573-D261-4168-9EF3525AA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601ACF-B075-9EA4-6A4D-1C080A7D0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650E272-7F59-3260-9BB8-B00C15990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A5A9E3-43BF-9E69-3AD9-0D0B9C3BE1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A79713A-A6B1-7F8D-E05A-AE58A0B0E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3D66-1281-43F4-AF23-07EC63917295}" type="datetimeFigureOut">
              <a:rPr lang="es-MX" smtClean="0"/>
              <a:t>19/02/26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A84B560-8884-26CB-5566-62AC33130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5D2069-AA89-1822-649F-0450CC10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FC99-ED30-4E3E-A399-B530605C22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122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AB784-09BB-AC30-02F2-FFF55465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A260DE7-AF3E-528C-E339-BD726FEFF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3D66-1281-43F4-AF23-07EC63917295}" type="datetimeFigureOut">
              <a:rPr lang="es-MX" smtClean="0"/>
              <a:t>19/02/26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FDEE53-C488-9B8A-45B5-FB79D6C37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DDAB0A9-5783-C4DF-C678-48068515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FC99-ED30-4E3E-A399-B530605C22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741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5D62296-F6D4-D22E-4CDF-20C379D0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3D66-1281-43F4-AF23-07EC63917295}" type="datetimeFigureOut">
              <a:rPr lang="es-MX" smtClean="0"/>
              <a:t>19/02/26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78C71A-B41A-CFA5-076E-90EECF65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EF1EAF-C35E-A0AA-74EC-30470342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FC99-ED30-4E3E-A399-B530605C22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00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521C8-951E-1461-9EFA-3780BC615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096F27-692B-014B-1E66-45148F7DE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B23DC4-30BB-48E6-366D-45BA11142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1033A9-E7C0-5038-B9F6-5DF28FC83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3D66-1281-43F4-AF23-07EC63917295}" type="datetimeFigureOut">
              <a:rPr lang="es-MX" smtClean="0"/>
              <a:t>19/02/26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8C035B-797C-E9AD-C41E-8070190C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ED186E-B64D-9D71-5392-5920F18CF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FC99-ED30-4E3E-A399-B530605C22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91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5F783-FE4C-C09F-4BA3-91D87629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5545C0-B7A2-15D2-CF3A-AEB118C21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561995-10ED-5161-9122-E0A15A3EB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2F049B-8179-EA7C-C523-0D827334F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3D66-1281-43F4-AF23-07EC63917295}" type="datetimeFigureOut">
              <a:rPr lang="es-MX" smtClean="0"/>
              <a:t>19/02/26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BB53AB-D5A8-9028-1F28-8543B690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B75BE0-B89F-3455-32B2-6B6CB940A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FC99-ED30-4E3E-A399-B530605C22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423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A5E6E35-8750-0AD3-8D86-3286DC98F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093F3F-F0CB-0471-5F09-048CF68D2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D1220-FA77-0F9A-C5FF-509BA0893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0E3D66-1281-43F4-AF23-07EC63917295}" type="datetimeFigureOut">
              <a:rPr lang="es-MX" smtClean="0"/>
              <a:t>19/02/26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46A2ED-9E53-BDB1-F906-AF1371AF2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2BE7C-B8F3-16FC-7D21-9C5C3C5C3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66FC99-ED30-4E3E-A399-B530605C22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91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7095788-B5DA-1A9F-1499-67E452229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612900"/>
            <a:ext cx="6019800" cy="3327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D144468-2844-D1E3-183C-2888FA899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505409" y="411883"/>
            <a:ext cx="7405496" cy="75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MX" sz="4000" b="1" err="1">
                <a:solidFill>
                  <a:srgbClr val="385623"/>
                </a:solidFill>
                <a:latin typeface="Titillium Web"/>
                <a:ea typeface="Titillium Web"/>
                <a:cs typeface="Titillium Web"/>
                <a:sym typeface="Titillium Web"/>
              </a:rPr>
              <a:t>Addendador</a:t>
            </a:r>
            <a:endParaRPr sz="2800">
              <a:solidFill>
                <a:srgbClr val="38562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51CBB51-D694-1CA1-E754-ADA7B068B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67" y="1306604"/>
            <a:ext cx="6919998" cy="448542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4A9F4878-6660-2834-00E6-FB77E94D4970}"/>
              </a:ext>
            </a:extLst>
          </p:cNvPr>
          <p:cNvGrpSpPr/>
          <p:nvPr/>
        </p:nvGrpSpPr>
        <p:grpSpPr>
          <a:xfrm>
            <a:off x="1747144" y="4147321"/>
            <a:ext cx="9830091" cy="1096475"/>
            <a:chOff x="1171575" y="2882565"/>
            <a:chExt cx="8828281" cy="984730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A8C119F-06F7-E356-4A23-E91137DA6D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40713"/>
            <a:stretch/>
          </p:blipFill>
          <p:spPr>
            <a:xfrm>
              <a:off x="1171575" y="2882566"/>
              <a:ext cx="6267450" cy="98472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35C1F1E-8D1C-817B-86C1-C1535343C1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4605"/>
            <a:stretch/>
          </p:blipFill>
          <p:spPr>
            <a:xfrm>
              <a:off x="7315200" y="2882565"/>
              <a:ext cx="2684656" cy="984729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FE1C07E0-3794-2BD0-3D90-F5D4DE3F53CB}"/>
              </a:ext>
            </a:extLst>
          </p:cNvPr>
          <p:cNvSpPr txBox="1"/>
          <p:nvPr/>
        </p:nvSpPr>
        <p:spPr>
          <a:xfrm>
            <a:off x="108155" y="5935322"/>
            <a:ext cx="1208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bg1">
                    <a:lumMod val="50000"/>
                  </a:schemeClr>
                </a:solidFill>
                <a:latin typeface="Titillium Web" pitchFamily="2" charset="77"/>
              </a:rPr>
              <a:t>Cualquier modificación del material original de CONTPAQi® entregado al Socio de Negocios será responsabilidad exclusiva del propio Socio de Negocios. Se recomienda mantener la información íntegra tal como se ha proporcionado para asegurar la coherencia y precisión de la información, tanto de la empresa como de sus productos y servicios. Los cambios realizados por los mismos Socios de Negocio que afecten la veracidad de la información estarán fuera de ser responsabilidad de CONTPAQi®.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756D58-023B-3499-30B1-B8810A015B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31" y="287593"/>
            <a:ext cx="1326603" cy="73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4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F2CEF43-34F4-168D-40E8-4376380BA3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505409" y="411883"/>
            <a:ext cx="7405496" cy="75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MX" sz="4000" b="1" dirty="0">
                <a:solidFill>
                  <a:srgbClr val="38562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Complemento Carta Porte</a:t>
            </a:r>
            <a:endParaRPr sz="2800" dirty="0">
              <a:solidFill>
                <a:srgbClr val="38562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" name="Google Shape;149;p20">
            <a:extLst>
              <a:ext uri="{FF2B5EF4-FFF2-40B4-BE49-F238E27FC236}">
                <a16:creationId xmlns:a16="http://schemas.microsoft.com/office/drawing/2014/main" id="{A9D6EE26-16B4-F6AC-6B4F-25280F1717D9}"/>
              </a:ext>
            </a:extLst>
          </p:cNvPr>
          <p:cNvSpPr txBox="1"/>
          <p:nvPr/>
        </p:nvSpPr>
        <p:spPr>
          <a:xfrm>
            <a:off x="505409" y="1648205"/>
            <a:ext cx="11568604" cy="137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b="1" i="0" u="none" strike="noStrike" cap="none" dirty="0">
                <a:solidFill>
                  <a:srgbClr val="757070"/>
                </a:solidFill>
                <a:latin typeface="Titillium Web"/>
                <a:ea typeface="Titillium Web"/>
                <a:cs typeface="Titillium Web"/>
                <a:sym typeface="Titillium Web"/>
              </a:rPr>
              <a:t>Generar un CFDI con complemento Carta Porte para relacionar los bienes o mercancías, ubicaciones de origen, puntos intermedios y destino, así como lo referente al medio a través del cual se transportan por vía terrestre.</a:t>
            </a:r>
            <a:endParaRPr sz="2400" b="1" i="0" u="none" strike="noStrike" cap="none" dirty="0">
              <a:solidFill>
                <a:srgbClr val="7F7F7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ráfico 5" descr="Transferencia con relleno sólido">
            <a:extLst>
              <a:ext uri="{FF2B5EF4-FFF2-40B4-BE49-F238E27FC236}">
                <a16:creationId xmlns:a16="http://schemas.microsoft.com/office/drawing/2014/main" id="{C711BA56-2A5F-884C-B288-D48CD90F8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4698" y="2753154"/>
            <a:ext cx="3446207" cy="34462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1FD8446-2298-6E88-1B1C-BE65D31F86D3}"/>
              </a:ext>
            </a:extLst>
          </p:cNvPr>
          <p:cNvSpPr txBox="1"/>
          <p:nvPr/>
        </p:nvSpPr>
        <p:spPr>
          <a:xfrm>
            <a:off x="108155" y="5928588"/>
            <a:ext cx="1208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bg1">
                    <a:lumMod val="50000"/>
                  </a:schemeClr>
                </a:solidFill>
                <a:latin typeface="Titillium Web" pitchFamily="2" charset="77"/>
              </a:rPr>
              <a:t>Cualquier modificación del material original de CONTPAQi® entregado al Socio de Negocios será responsabilidad exclusiva del propio Socio de Negocios. Se recomienda mantener la información íntegra tal como se ha proporcionado para asegurar la coherencia y precisión de la información, tanto de la empresa como de sus productos y servicios. Los cambios realizados por los mismos Socios de Negocio que afecten la veracidad de la información estarán fuera de ser responsabilidad de CONTPAQi®.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67748F-DA32-515A-5B0E-EE82B1E46A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31" y="287593"/>
            <a:ext cx="1326603" cy="733270"/>
          </a:xfrm>
          <a:prstGeom prst="rect">
            <a:avLst/>
          </a:prstGeom>
        </p:spPr>
      </p:pic>
      <p:pic>
        <p:nvPicPr>
          <p:cNvPr id="8" name="Gráfico 7" descr="Camión contorno">
            <a:extLst>
              <a:ext uri="{FF2B5EF4-FFF2-40B4-BE49-F238E27FC236}">
                <a16:creationId xmlns:a16="http://schemas.microsoft.com/office/drawing/2014/main" id="{B1B9A632-8EC4-D58A-9D96-33FB4403C9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375962" y="2695343"/>
            <a:ext cx="1192104" cy="1192104"/>
          </a:xfrm>
          <a:prstGeom prst="rect">
            <a:avLst/>
          </a:prstGeom>
        </p:spPr>
      </p:pic>
      <p:pic>
        <p:nvPicPr>
          <p:cNvPr id="12" name="Gráfico 11" descr="Camión contorno">
            <a:extLst>
              <a:ext uri="{FF2B5EF4-FFF2-40B4-BE49-F238E27FC236}">
                <a16:creationId xmlns:a16="http://schemas.microsoft.com/office/drawing/2014/main" id="{6FE1EC72-67A3-4DD7-CBE9-C86E9638E7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91749" y="3945258"/>
            <a:ext cx="1192104" cy="119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6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2C01DDE-365B-43C0-2C3D-E5A823590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505409" y="411883"/>
            <a:ext cx="7405496" cy="75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MX" sz="4000" b="1">
                <a:solidFill>
                  <a:srgbClr val="38562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Complemento Carta Porte</a:t>
            </a:r>
            <a:endParaRPr sz="2800">
              <a:solidFill>
                <a:srgbClr val="38562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15C2860-AC3E-0722-8917-957A309948FD}"/>
              </a:ext>
            </a:extLst>
          </p:cNvPr>
          <p:cNvSpPr txBox="1"/>
          <p:nvPr/>
        </p:nvSpPr>
        <p:spPr>
          <a:xfrm>
            <a:off x="108155" y="5922209"/>
            <a:ext cx="1208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bg1">
                    <a:lumMod val="50000"/>
                  </a:schemeClr>
                </a:solidFill>
                <a:latin typeface="Titillium Web" pitchFamily="2" charset="77"/>
              </a:rPr>
              <a:t>Cualquier modificación del material original de CONTPAQi® entregado al Socio de Negocios será responsabilidad exclusiva del propio Socio de Negocios. Se recomienda mantener la información íntegra tal como se ha proporcionado para asegurar la coherencia y precisión de la información, tanto de la empresa como de sus productos y servicios. Los cambios realizados por los mismos Socios de Negocio que afecten la veracidad de la información estarán fuera de ser responsabilidad de CONTPAQi®.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BB89C0-83FA-A69B-C77E-629193C92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09" y="1410773"/>
            <a:ext cx="5453697" cy="3214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DCACDBC-1604-218E-65D0-2623C9C29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522" y="2572415"/>
            <a:ext cx="6733263" cy="29598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224510E-98B3-320A-8E6E-5A04F6E49C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31" y="287593"/>
            <a:ext cx="1326603" cy="73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4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8DF24BC-709A-91C7-2EA3-FE398484C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505409" y="411883"/>
            <a:ext cx="7405496" cy="75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MX" sz="4000" b="1">
                <a:solidFill>
                  <a:srgbClr val="385623"/>
                </a:solidFill>
                <a:latin typeface="Titillium Web"/>
                <a:ea typeface="Titillium Web"/>
                <a:cs typeface="Titillium Web"/>
                <a:sym typeface="Titillium Web"/>
              </a:rPr>
              <a:t>Factura Global</a:t>
            </a:r>
            <a:endParaRPr sz="2800">
              <a:solidFill>
                <a:srgbClr val="38562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1D8596-A6C6-8E3C-AB99-D9EB5EBB1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83" y="1596231"/>
            <a:ext cx="6325148" cy="36655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7C2ED8D-AD60-E098-977A-95C9536EC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905" y="1596231"/>
            <a:ext cx="2758679" cy="340643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22352F7-ABB3-FA6B-A30E-1A4CE83581D6}"/>
              </a:ext>
            </a:extLst>
          </p:cNvPr>
          <p:cNvSpPr txBox="1"/>
          <p:nvPr/>
        </p:nvSpPr>
        <p:spPr>
          <a:xfrm>
            <a:off x="108155" y="6107563"/>
            <a:ext cx="1208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>
                <a:solidFill>
                  <a:schemeClr val="bg1">
                    <a:lumMod val="50000"/>
                  </a:schemeClr>
                </a:solidFill>
                <a:latin typeface="Titillium Web" pitchFamily="2" charset="77"/>
              </a:rPr>
              <a:t>Cualquier modificación del material original de CONTPAQi® entregado al Socio de Negocios será responsabilidad exclusiva del propio Socio de Negocios. Se recomienda mantener la información íntegra tal como se ha proporcionado para asegurar la coherencia y precisión de la información, tanto de la empresa como de sus productos y servicios. Los cambios realizados por los mismos Socios de Negocio que afecten la veracidad de la información estarán fuera de ser responsabilidad de CONTPAQi®.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C61CB0-FD0B-ECC4-EB7A-4CFDC3E37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31" y="287593"/>
            <a:ext cx="1326603" cy="73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BC70E49-65FE-BB62-4BF4-96A400D39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505409" y="411883"/>
            <a:ext cx="7405496" cy="75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MX" sz="4000" b="1" dirty="0">
                <a:solidFill>
                  <a:srgbClr val="385623"/>
                </a:solidFill>
                <a:latin typeface="Titillium Web"/>
                <a:ea typeface="Titillium Web"/>
                <a:cs typeface="Titillium Web"/>
                <a:sym typeface="Titillium Web"/>
              </a:rPr>
              <a:t>Carga masiva</a:t>
            </a:r>
            <a:endParaRPr sz="2800" dirty="0">
              <a:solidFill>
                <a:srgbClr val="38562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C7369D-CB8F-E395-CAC5-FA6E40732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82" y="1766053"/>
            <a:ext cx="10742635" cy="33258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9AE814F-7B74-48AA-F685-0AD9CE2ECAED}"/>
              </a:ext>
            </a:extLst>
          </p:cNvPr>
          <p:cNvSpPr txBox="1"/>
          <p:nvPr/>
        </p:nvSpPr>
        <p:spPr>
          <a:xfrm>
            <a:off x="108155" y="6107563"/>
            <a:ext cx="1208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>
                <a:solidFill>
                  <a:schemeClr val="bg1">
                    <a:lumMod val="50000"/>
                  </a:schemeClr>
                </a:solidFill>
                <a:latin typeface="Titillium Web" pitchFamily="2" charset="77"/>
              </a:rPr>
              <a:t>Cualquier modificación del material original de CONTPAQi® entregado al Socio de Negocios será responsabilidad exclusiva del propio Socio de Negocios. Se recomienda mantener la información íntegra tal como se ha proporcionado para asegurar la coherencia y precisión de la información, tanto de la empresa como de sus productos y servicios. Los cambios realizados por los mismos Socios de Negocio que afecten la veracidad de la información estarán fuera de ser responsabilidad de CONTPAQi®.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B5F64F-CC44-9FA4-A2BB-0DAC24949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31" y="287593"/>
            <a:ext cx="1326603" cy="73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9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FFC475-CFF5-234C-FB35-F188CECEC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394866" y="451107"/>
            <a:ext cx="8144700" cy="44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Titillium Web"/>
                <a:ea typeface="Titillium Web"/>
                <a:cs typeface="Titillium Web"/>
                <a:sym typeface="Titillium Web"/>
              </a:rPr>
              <a:t>Guardar tus reportes en formato PDF, HTML, texto o Excel para su fácil acceso y distribución</a:t>
            </a:r>
          </a:p>
        </p:txBody>
      </p:sp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B6F989C-0CFB-1BA2-2F3F-682F80D18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927" y="1523321"/>
            <a:ext cx="9946146" cy="365744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DCA3E18-BDF7-8819-A0B4-4E59BDE6BCBF}"/>
              </a:ext>
            </a:extLst>
          </p:cNvPr>
          <p:cNvSpPr txBox="1"/>
          <p:nvPr/>
        </p:nvSpPr>
        <p:spPr>
          <a:xfrm>
            <a:off x="108155" y="5893822"/>
            <a:ext cx="1208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bg1">
                    <a:lumMod val="50000"/>
                  </a:schemeClr>
                </a:solidFill>
                <a:latin typeface="Titillium Web" pitchFamily="2" charset="77"/>
              </a:rPr>
              <a:t>Cualquier modificación del material original de CONTPAQi® entregado al Socio de Negocios será responsabilidad exclusiva del propio Socio de Negocios. Se recomienda mantener la información íntegra tal como se ha proporcionado para asegurar la coherencia y precisión de la información, tanto de la empresa como de sus productos y servicios. Los cambios realizados por los mismos Socios de Negocio que afecten la veracidad de la información estarán fuera de ser responsabilidad de CONTPAQi®.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2840371-5882-90A3-C2C4-743B66D9C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31" y="287593"/>
            <a:ext cx="1326603" cy="73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D3CFA9B-D9F3-3B76-8EEB-E25D50F94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73" y="3347"/>
            <a:ext cx="12192000" cy="6854653"/>
          </a:xfrm>
          <a:prstGeom prst="rect">
            <a:avLst/>
          </a:prstGeom>
        </p:spPr>
      </p:pic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311970" y="372838"/>
            <a:ext cx="8010620" cy="44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Importar los XML para cargar el histórico de los complementos de pagos asociados a tus CFDI de ingresos</a:t>
            </a:r>
          </a:p>
        </p:txBody>
      </p:sp>
      <p:pic>
        <p:nvPicPr>
          <p:cNvPr id="8" name="Imagen 7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9477BA10-D841-AEFB-4D3C-0980ADDCD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55" y="1147371"/>
            <a:ext cx="5135600" cy="2524435"/>
          </a:xfrm>
          <a:prstGeom prst="rect">
            <a:avLst/>
          </a:prstGeom>
        </p:spPr>
      </p:pic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7053E10-C5AF-1339-056F-7B4A58428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985" y="1212799"/>
            <a:ext cx="5681060" cy="2167459"/>
          </a:xfrm>
          <a:prstGeom prst="rect">
            <a:avLst/>
          </a:prstGeom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789715A-FF8E-7D87-62DC-66ED94D97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5710" y="3428999"/>
            <a:ext cx="4787600" cy="238803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E9BE441-D3D1-7B5A-9571-5610CF39F2DE}"/>
              </a:ext>
            </a:extLst>
          </p:cNvPr>
          <p:cNvSpPr txBox="1"/>
          <p:nvPr/>
        </p:nvSpPr>
        <p:spPr>
          <a:xfrm>
            <a:off x="108155" y="5950251"/>
            <a:ext cx="1208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bg1">
                    <a:lumMod val="50000"/>
                  </a:schemeClr>
                </a:solidFill>
                <a:latin typeface="Titillium Web" pitchFamily="2" charset="77"/>
              </a:rPr>
              <a:t>Cualquier modificación del material original de CONTPAQi® entregado al Socio de Negocios será responsabilidad exclusiva del propio Socio de Negocios. Se recomienda mantener la información íntegra tal como se ha proporcionado para asegurar la coherencia y precisión de la información, tanto de la empresa como de sus productos y servicios. Los cambios realizados por los mismos Socios de Negocio que afecten la veracidad de la información estarán fuera de ser responsabilidad de CONTPAQi®.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D2634D-C98C-C951-EB1C-2796E1D9B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31" y="287593"/>
            <a:ext cx="1326603" cy="73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7BD520C-E218-8820-3AA4-81D496E92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593"/>
            <a:ext cx="12345243" cy="685632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E85065D-3540-4C2B-655B-5953C6ABB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31" y="287593"/>
            <a:ext cx="1326603" cy="73327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A26DA71-E46D-0AF6-78CB-2DF23214D8BF}"/>
              </a:ext>
            </a:extLst>
          </p:cNvPr>
          <p:cNvSpPr txBox="1"/>
          <p:nvPr/>
        </p:nvSpPr>
        <p:spPr>
          <a:xfrm>
            <a:off x="856281" y="1924977"/>
            <a:ext cx="10835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itchFamily="2" charset="77"/>
              </a:rPr>
              <a:t>Permite la </a:t>
            </a:r>
            <a:r>
              <a:rPr lang="es-MX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itchFamily="2" charset="77"/>
              </a:rPr>
              <a:t>autofacturación en línea 24/7</a:t>
            </a: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itchFamily="2" charset="77"/>
              </a:rPr>
              <a:t> para el cliente final, </a:t>
            </a:r>
          </a:p>
          <a:p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itchFamily="2" charset="77"/>
              </a:rPr>
              <a:t>generando CFDI de forma automática a partir de las notas de remisión emitidas </a:t>
            </a:r>
          </a:p>
          <a:p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itchFamily="2" charset="77"/>
              </a:rPr>
              <a:t>en </a:t>
            </a:r>
            <a:r>
              <a:rPr lang="es-MX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itchFamily="2" charset="77"/>
              </a:rPr>
              <a:t>CONTPAQi Vende ®</a:t>
            </a: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itchFamily="2" charset="77"/>
              </a:rPr>
              <a:t>, sin interrumpir la operación del negocio.</a:t>
            </a:r>
          </a:p>
          <a:p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Titillium Web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F351302-FDFE-2AF7-68E9-7AAFD86335E1}"/>
              </a:ext>
            </a:extLst>
          </p:cNvPr>
          <p:cNvSpPr txBox="1"/>
          <p:nvPr/>
        </p:nvSpPr>
        <p:spPr>
          <a:xfrm>
            <a:off x="856281" y="752342"/>
            <a:ext cx="76744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schemeClr val="accent3">
                    <a:lumMod val="50000"/>
                  </a:schemeClr>
                </a:solidFill>
                <a:latin typeface="Titillium Web" pitchFamily="2" charset="77"/>
              </a:rPr>
              <a:t>Módulo CONTPAQi® Mi Factura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8B23142-97F8-15EE-3BD1-AD890D8F6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2068"/>
            <a:ext cx="4186542" cy="261833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C437897-FA52-5D60-22EC-5A600F5F3481}"/>
              </a:ext>
            </a:extLst>
          </p:cNvPr>
          <p:cNvSpPr txBox="1"/>
          <p:nvPr/>
        </p:nvSpPr>
        <p:spPr>
          <a:xfrm>
            <a:off x="4642327" y="3313056"/>
            <a:ext cx="67262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itchFamily="2" charset="77"/>
              </a:rPr>
              <a:t>Beneficios clave:</a:t>
            </a:r>
          </a:p>
          <a:p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Titillium Web" pitchFamily="2" charset="77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itchFamily="2" charset="77"/>
              </a:rPr>
              <a:t>Reduce significativamente la </a:t>
            </a:r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itchFamily="2" charset="77"/>
              </a:rPr>
              <a:t>carga operativa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itchFamily="2" charset="77"/>
              </a:rPr>
              <a:t> en la emisión de facturas.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itchFamily="2" charset="77"/>
              </a:rPr>
              <a:t>Disminuye </a:t>
            </a:r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itchFamily="2" charset="77"/>
              </a:rPr>
              <a:t>errores fiscales y reprocesos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itchFamily="2" charset="77"/>
              </a:rPr>
              <a:t> por cancelaciones.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itchFamily="2" charset="77"/>
              </a:rPr>
              <a:t>Optimiza el tiempo del personal al </a:t>
            </a:r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itchFamily="2" charset="77"/>
              </a:rPr>
              <a:t>eliminar tareas manuales repetitivas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itchFamily="2" charset="77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itchFamily="2" charset="77"/>
              </a:rPr>
              <a:t>Proyecta una imagen de negocio </a:t>
            </a:r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itchFamily="2" charset="77"/>
              </a:rPr>
              <a:t>moderno, profesional y eficiente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itchFamily="2" charset="77"/>
              </a:rPr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2255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82066-78EC-5005-D592-BC98CE67D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D874630-6981-AEAA-E143-D45BE2A50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87593"/>
            <a:ext cx="12345243" cy="685632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2F674BE-CC72-4229-994D-DE569190E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59" y="287593"/>
            <a:ext cx="9099281" cy="627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27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00DDCE"/>
            </a:gs>
            <a:gs pos="83000">
              <a:srgbClr val="00DDCE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0E0B81D-4853-92DD-686B-8CBF5DFE5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4978" cy="6856327"/>
          </a:xfrm>
          <a:prstGeom prst="rect">
            <a:avLst/>
          </a:prstGeom>
        </p:spPr>
      </p:pic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2095545" y="2766218"/>
            <a:ext cx="81090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MX" sz="4000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Migra a de CFDI en Línea a 	CONTPAQi Vende® </a:t>
            </a:r>
            <a:br>
              <a:rPr lang="es-MX" sz="4000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s-MX" sz="4000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y obtén grandes beneficios</a:t>
            </a:r>
            <a:endParaRPr dirty="0"/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03241" y="0"/>
            <a:ext cx="2102617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7E6A1BD-A2EF-2363-6330-93C95B484C84}"/>
              </a:ext>
            </a:extLst>
          </p:cNvPr>
          <p:cNvSpPr txBox="1"/>
          <p:nvPr/>
        </p:nvSpPr>
        <p:spPr>
          <a:xfrm>
            <a:off x="108155" y="6486527"/>
            <a:ext cx="1208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bg1"/>
                </a:solidFill>
                <a:latin typeface="Titillium Web" pitchFamily="2" charset="77"/>
              </a:rPr>
              <a:t>Cualquier modificación del material original de CONTPAQi® entregado al Socio de Negocios será responsabilidad exclusiva del propio Socio de Negocios. Se recomienda mantener la información íntegra tal como se ha proporcionado para asegurar la coherencia y precisión de la información, tanto de la empresa como de sus productos y servicios. Los cambios realizados por los mismos Socios de Negocio que afecten la veracidad de la información estarán fuera de ser responsabilidad de CONTPAQi®.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D078E7-9581-E1E9-0F85-FE54B8E00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" name="Google Shape;101;p14">
            <a:extLst>
              <a:ext uri="{FF2B5EF4-FFF2-40B4-BE49-F238E27FC236}">
                <a16:creationId xmlns:a16="http://schemas.microsoft.com/office/drawing/2014/main" id="{86450270-1B63-D8B9-1BAB-5E55E19FE46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909187" y="287593"/>
            <a:ext cx="6282813" cy="628281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/>
          <p:nvPr/>
        </p:nvSpPr>
        <p:spPr>
          <a:xfrm>
            <a:off x="648929" y="2662083"/>
            <a:ext cx="6135329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i="0" u="none" strike="noStrike" cap="none" dirty="0">
                <a:solidFill>
                  <a:srgbClr val="00D1C6"/>
                </a:solidFill>
                <a:latin typeface="Titillium Web"/>
                <a:ea typeface="Titillium Web"/>
                <a:cs typeface="Titillium Web"/>
                <a:sym typeface="Titillium Web"/>
              </a:rPr>
              <a:t>La solución fácil para facturar en la nube</a:t>
            </a:r>
            <a:br>
              <a:rPr lang="es-MX" sz="4000" b="1" i="0" u="none" strike="noStrike" cap="none" dirty="0">
                <a:solidFill>
                  <a:srgbClr val="00D1C6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4000" b="1" i="0" u="none" strike="noStrike" cap="none" dirty="0">
              <a:solidFill>
                <a:srgbClr val="00D1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094549-F74A-2CD7-6D79-F821A5C05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31" y="287593"/>
            <a:ext cx="1326603" cy="7332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C9381B25-2D6F-D106-9ECE-A006FAC88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39" y="461548"/>
            <a:ext cx="10898121" cy="59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76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B1F1F689-91DB-5347-2DEA-29ADFCF7F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67" y="132890"/>
            <a:ext cx="11698333" cy="6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2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abla&#10;&#10;El contenido generado por IA puede ser incorrecto.">
            <a:extLst>
              <a:ext uri="{FF2B5EF4-FFF2-40B4-BE49-F238E27FC236}">
                <a16:creationId xmlns:a16="http://schemas.microsoft.com/office/drawing/2014/main" id="{9361865C-A1D1-0857-F4CC-FF4521B0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08" y="1547550"/>
            <a:ext cx="10812384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6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E940890A-C5EB-050F-132A-3EFC65025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45" y="1256997"/>
            <a:ext cx="10821910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09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080939F4-3680-882B-5CDD-4F73003C4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50" y="1376076"/>
            <a:ext cx="10926700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26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390453D4-D939-E6BD-E0FB-7C12D7A49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65" y="1252233"/>
            <a:ext cx="11422069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24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44C5BA4-6A04-C8A7-AD6D-CCE3F35D2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76" y="1099812"/>
            <a:ext cx="11269648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31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abla&#10;&#10;El contenido generado por IA puede ser incorrecto.">
            <a:extLst>
              <a:ext uri="{FF2B5EF4-FFF2-40B4-BE49-F238E27FC236}">
                <a16:creationId xmlns:a16="http://schemas.microsoft.com/office/drawing/2014/main" id="{620CD837-D62F-32F6-34BC-375EE7ABD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" y="910117"/>
            <a:ext cx="10534452" cy="471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62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5D36DBB-2BA1-B13A-A03E-73BCEBD4C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4978" cy="6856327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0FE6570C-2D39-D991-CAEE-974F0EA7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77" y="66278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b="1" kern="100" dirty="0">
                <a:solidFill>
                  <a:schemeClr val="accent6">
                    <a:lumMod val="50000"/>
                  </a:schemeClr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Generas menos de 50 facturas al año</a:t>
            </a:r>
            <a:br>
              <a:rPr lang="es-MX" b="1" kern="100" dirty="0">
                <a:solidFill>
                  <a:schemeClr val="accent6">
                    <a:lumMod val="50000"/>
                  </a:schemeClr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100" b="1" kern="100" dirty="0">
                <a:solidFill>
                  <a:schemeClr val="accent6">
                    <a:lumMod val="50000"/>
                  </a:schemeClr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Este producto es para tí: CONTPAQi Vende Light®</a:t>
            </a:r>
            <a:br>
              <a:rPr lang="es-MX" dirty="0">
                <a:solidFill>
                  <a:schemeClr val="accent6">
                    <a:lumMod val="50000"/>
                  </a:schemeClr>
                </a:solidFill>
                <a:latin typeface="Titillium Web" panose="00000500000000000000" pitchFamily="2" charset="0"/>
              </a:rPr>
            </a:br>
            <a:endParaRPr lang="es-MX" dirty="0">
              <a:solidFill>
                <a:schemeClr val="accent6">
                  <a:lumMod val="50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20192-C8F5-8CB2-523D-1F1A64A31F7E}"/>
              </a:ext>
            </a:extLst>
          </p:cNvPr>
          <p:cNvSpPr txBox="1"/>
          <p:nvPr/>
        </p:nvSpPr>
        <p:spPr>
          <a:xfrm>
            <a:off x="2322859" y="2649452"/>
            <a:ext cx="8147672" cy="2027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MX" sz="2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• Una edición de CONTPAQi Vende® con las mismas funcionalidades de </a:t>
            </a:r>
            <a:r>
              <a:rPr lang="es-MX" sz="20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CONTPAQi Vende® </a:t>
            </a:r>
            <a:r>
              <a:rPr lang="es-MX" sz="2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Inicial con excepción del timbrado.</a:t>
            </a:r>
            <a:br>
              <a:rPr lang="es-MX" sz="2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• Ofrece 50 timbres y 250 XML para carga de Históricos</a:t>
            </a:r>
            <a:br>
              <a:rPr lang="es-MX" sz="2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• Ideal para profesionistas que emiten hasta 4 facturas mensuales.</a:t>
            </a:r>
            <a:br>
              <a:rPr lang="es-MX" sz="2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• Personas que trabajan por honorarios, agentes inmobiliarios, diseñadores, arquitectos, entre otros</a:t>
            </a:r>
            <a:r>
              <a:rPr lang="es-MX" sz="12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20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C5EA8A7-3E11-62D8-F635-45F87070E36B}"/>
              </a:ext>
            </a:extLst>
          </p:cNvPr>
          <p:cNvSpPr txBox="1"/>
          <p:nvPr/>
        </p:nvSpPr>
        <p:spPr>
          <a:xfrm>
            <a:off x="108155" y="5922534"/>
            <a:ext cx="1208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bg1">
                    <a:lumMod val="50000"/>
                  </a:schemeClr>
                </a:solidFill>
                <a:latin typeface="Titillium Web" pitchFamily="2" charset="77"/>
              </a:rPr>
              <a:t>Cualquier modificación del material original de CONTPAQi® entregado al Socio de Negocios será responsabilidad exclusiva del propio Socio de Negocios. Se recomienda mantener la información íntegra tal como se ha proporcionado para asegurar la coherencia y precisión de la información, tanto de la empresa como de sus productos y servicios. Los cambios realizados por los mismos Socios de Negocio que afecten la veracidad de la información estarán fuera de ser responsabilidad de CONTPAQi®.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2C917D-1620-DBB3-DDFA-21C714AA3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31" y="287593"/>
            <a:ext cx="1326603" cy="73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BCE480-68A7-84E0-F244-953AF8CD9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3"/>
            <a:ext cx="12194979" cy="6856327"/>
          </a:xfrm>
          <a:prstGeom prst="rect">
            <a:avLst/>
          </a:prstGeom>
        </p:spPr>
      </p:pic>
      <p:sp>
        <p:nvSpPr>
          <p:cNvPr id="195" name="Google Shape;195;p27"/>
          <p:cNvSpPr txBox="1">
            <a:spLocks noGrp="1"/>
          </p:cNvSpPr>
          <p:nvPr>
            <p:ph type="title"/>
          </p:nvPr>
        </p:nvSpPr>
        <p:spPr>
          <a:xfrm>
            <a:off x="2736111" y="6043960"/>
            <a:ext cx="6719777" cy="81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MX" sz="24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Conoce más en: contpaqi.com/vende</a:t>
            </a:r>
            <a:endParaRPr sz="2400"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B0BE10-8E34-4723-468A-18F86C065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94" y="1294982"/>
            <a:ext cx="5031403" cy="27810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4535316-4166-7F5D-938C-B559DEDE6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585041" y="2111636"/>
            <a:ext cx="5235896" cy="2143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MX" sz="2000" dirty="0">
                <a:solidFill>
                  <a:schemeClr val="bg2">
                    <a:lumMod val="50000"/>
                  </a:schemeClr>
                </a:solidFill>
              </a:rPr>
              <a:t>Es un sistema en la nube simplifica la emisión de facturas electrónicas y la administración de documentos para una mejor gestión de cobranza.</a:t>
            </a:r>
          </a:p>
          <a:p>
            <a:br>
              <a:rPr lang="es-MX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s-MX" sz="2000" dirty="0">
                <a:solidFill>
                  <a:schemeClr val="bg2">
                    <a:lumMod val="50000"/>
                  </a:schemeClr>
                </a:solidFill>
              </a:rPr>
              <a:t>Con la integración del módulo CONTPAQi Mi Factura, los clientes pueden generar su CFDI de forma autónoma y 24/7 desde su ticket de compra, agilizando el proceso y mejorando la experiencia postventa sin afectar la operación del negocio.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br>
              <a:rPr lang="es-MX" sz="2000" dirty="0">
                <a:solidFill>
                  <a:schemeClr val="bg2">
                    <a:lumMod val="50000"/>
                  </a:schemeClr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br>
              <a:rPr lang="es-MX" sz="2000" dirty="0">
                <a:solidFill>
                  <a:schemeClr val="bg2">
                    <a:lumMod val="50000"/>
                  </a:schemeClr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2000" dirty="0">
              <a:solidFill>
                <a:schemeClr val="bg2">
                  <a:lumMod val="50000"/>
                </a:schemeClr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612080" y="625773"/>
            <a:ext cx="6814631" cy="1977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MX" sz="4000" b="1" dirty="0">
                <a:solidFill>
                  <a:srgbClr val="385623"/>
                </a:solidFill>
                <a:latin typeface="Titillium Web"/>
                <a:ea typeface="Titillium Web"/>
                <a:cs typeface="Titillium Web"/>
                <a:sym typeface="Titillium Web"/>
              </a:rPr>
              <a:t>¿Qué es CONTPAQi Vende®? </a:t>
            </a:r>
            <a:endParaRPr sz="2800" dirty="0">
              <a:solidFill>
                <a:srgbClr val="75707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4095" y="1714217"/>
            <a:ext cx="8514944" cy="48561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DEFBF99-72D5-6A91-74CD-B88252F8EFC2}"/>
              </a:ext>
            </a:extLst>
          </p:cNvPr>
          <p:cNvSpPr txBox="1"/>
          <p:nvPr/>
        </p:nvSpPr>
        <p:spPr>
          <a:xfrm>
            <a:off x="54077" y="5992176"/>
            <a:ext cx="1208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bg1">
                    <a:lumMod val="50000"/>
                  </a:schemeClr>
                </a:solidFill>
                <a:latin typeface="Titillium Web" pitchFamily="2" charset="77"/>
              </a:rPr>
              <a:t>Cualquier modificación del material original de CONTPAQi® entregado al Socio de Negocios será responsabilidad exclusiva del propio Socio de Negocios. Se recomienda mantener la información íntegra tal como se ha proporcionado para asegurar la coherencia y precisión de la información, tanto de la empresa como de sus productos y servicios. Los cambios realizados por los mismos Socios de Negocio que afecten la veracidad de la información estarán fuera de ser responsabilidad de CONTPAQi®.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04F722-5FA1-055C-B460-28E9E339E4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31" y="287593"/>
            <a:ext cx="1326603" cy="733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7DC288CD-C800-7A63-BAEF-FC08CE881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352149" cy="6856327"/>
          </a:xfrm>
          <a:prstGeom prst="rect">
            <a:avLst/>
          </a:prstGeom>
        </p:spPr>
      </p:pic>
      <p:sp>
        <p:nvSpPr>
          <p:cNvPr id="111" name="Google Shape;111;p16"/>
          <p:cNvSpPr txBox="1"/>
          <p:nvPr/>
        </p:nvSpPr>
        <p:spPr>
          <a:xfrm>
            <a:off x="1507273" y="465904"/>
            <a:ext cx="79152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0" i="0" u="none" strike="noStrike" cap="none" dirty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Poder generar de manera ilimitada CFDI en una solución de fácil manejo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1516862" y="1091339"/>
            <a:ext cx="73009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0" i="0" u="none" strike="noStrike" cap="none" dirty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Reportes amigables para seguimiento de cuentas por cobrar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1526451" y="1703646"/>
            <a:ext cx="88104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0" i="0" u="none" strike="noStrike" cap="none" dirty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Carga de XML emitidos previamente en otras soluciones facilitando su migración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1524465" y="2311923"/>
            <a:ext cx="47612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0" i="0" u="none" strike="noStrike" cap="none" dirty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Generación de reportes de CFDI generados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1524465" y="2945658"/>
            <a:ext cx="43380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0" i="0" u="none" strike="noStrike" cap="none" dirty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Generación de PDF con logo del cliente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1524465" y="3566020"/>
            <a:ext cx="738375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0" i="0" u="none" strike="noStrike" cap="none" dirty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Cálculo de saldos insolutos para seguimiento de cuentas por cobrar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1534054" y="4158463"/>
            <a:ext cx="77267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0" i="0" u="none" strike="noStrike" cap="none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Envío de comprobantes por correo de manera automática e inmediata </a:t>
            </a:r>
            <a:endParaRPr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4152699-C864-0BA4-F989-0BD37C8686D5}"/>
              </a:ext>
            </a:extLst>
          </p:cNvPr>
          <p:cNvSpPr txBox="1"/>
          <p:nvPr/>
        </p:nvSpPr>
        <p:spPr>
          <a:xfrm>
            <a:off x="108155" y="6310836"/>
            <a:ext cx="1208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>
                <a:solidFill>
                  <a:schemeClr val="bg1"/>
                </a:solidFill>
                <a:latin typeface="Titillium Web" pitchFamily="2" charset="77"/>
              </a:rPr>
              <a:t>Cualquier modificación del material original de CONTPAQi® entregado al Socio de Negocios será responsabilidad exclusiva del propio Socio de Negocios. Se recomienda mantener la información íntegra tal como se ha proporcionado para asegurar la coherencia y precisión de la información, tanto de la empresa como de sus productos y servicios. Los cambios realizados por los mismos Socios de Negocio que afecten la veracidad de la información estarán fuera de ser responsabilidad de CONTPAQi®. 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B535409-1DB9-D5D2-B01F-C0E39BF68E18}"/>
              </a:ext>
            </a:extLst>
          </p:cNvPr>
          <p:cNvSpPr/>
          <p:nvPr/>
        </p:nvSpPr>
        <p:spPr>
          <a:xfrm>
            <a:off x="875625" y="427218"/>
            <a:ext cx="453046" cy="453046"/>
          </a:xfrm>
          <a:prstGeom prst="ellipse">
            <a:avLst/>
          </a:prstGeom>
          <a:solidFill>
            <a:srgbClr val="00D1C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AB29C41-FC48-ADB4-EFEF-75A7D7EE2510}"/>
              </a:ext>
            </a:extLst>
          </p:cNvPr>
          <p:cNvSpPr txBox="1"/>
          <p:nvPr/>
        </p:nvSpPr>
        <p:spPr>
          <a:xfrm>
            <a:off x="873639" y="479284"/>
            <a:ext cx="45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Titillium Web" pitchFamily="2" charset="77"/>
              </a:rPr>
              <a:t>1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AA5D766-CF4C-6A90-F5D9-87485E75B988}"/>
              </a:ext>
            </a:extLst>
          </p:cNvPr>
          <p:cNvSpPr/>
          <p:nvPr/>
        </p:nvSpPr>
        <p:spPr>
          <a:xfrm>
            <a:off x="875625" y="1075401"/>
            <a:ext cx="453046" cy="453046"/>
          </a:xfrm>
          <a:prstGeom prst="ellipse">
            <a:avLst/>
          </a:prstGeom>
          <a:solidFill>
            <a:srgbClr val="00D1C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5C260D4-70AE-DEF8-74E9-7902C4D39F22}"/>
              </a:ext>
            </a:extLst>
          </p:cNvPr>
          <p:cNvSpPr txBox="1"/>
          <p:nvPr/>
        </p:nvSpPr>
        <p:spPr>
          <a:xfrm>
            <a:off x="873639" y="1127467"/>
            <a:ext cx="45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Titillium Web" pitchFamily="2" charset="77"/>
              </a:rPr>
              <a:t>2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D354E44-9971-18BB-5D62-C0B7D558AB32}"/>
              </a:ext>
            </a:extLst>
          </p:cNvPr>
          <p:cNvSpPr/>
          <p:nvPr/>
        </p:nvSpPr>
        <p:spPr>
          <a:xfrm>
            <a:off x="887200" y="1688859"/>
            <a:ext cx="453046" cy="453046"/>
          </a:xfrm>
          <a:prstGeom prst="ellipse">
            <a:avLst/>
          </a:prstGeom>
          <a:solidFill>
            <a:srgbClr val="00D1C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CB4CD7F-6760-6A0C-2AAD-BBDA9E290337}"/>
              </a:ext>
            </a:extLst>
          </p:cNvPr>
          <p:cNvSpPr txBox="1"/>
          <p:nvPr/>
        </p:nvSpPr>
        <p:spPr>
          <a:xfrm>
            <a:off x="885214" y="1740925"/>
            <a:ext cx="45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Titillium Web" pitchFamily="2" charset="77"/>
              </a:rPr>
              <a:t>3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DB17075-3CAE-0D72-B1B1-8E5829A7319E}"/>
              </a:ext>
            </a:extLst>
          </p:cNvPr>
          <p:cNvSpPr/>
          <p:nvPr/>
        </p:nvSpPr>
        <p:spPr>
          <a:xfrm>
            <a:off x="887200" y="2322735"/>
            <a:ext cx="453046" cy="453046"/>
          </a:xfrm>
          <a:prstGeom prst="ellipse">
            <a:avLst/>
          </a:prstGeom>
          <a:solidFill>
            <a:srgbClr val="00D1C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D6471D4-17FA-6A0A-932A-21B7DED6AE6D}"/>
              </a:ext>
            </a:extLst>
          </p:cNvPr>
          <p:cNvSpPr txBox="1"/>
          <p:nvPr/>
        </p:nvSpPr>
        <p:spPr>
          <a:xfrm>
            <a:off x="885214" y="2374801"/>
            <a:ext cx="45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Titillium Web" pitchFamily="2" charset="77"/>
              </a:rPr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005A737-56C7-3216-BFF8-90996AA55CB1}"/>
              </a:ext>
            </a:extLst>
          </p:cNvPr>
          <p:cNvSpPr/>
          <p:nvPr/>
        </p:nvSpPr>
        <p:spPr>
          <a:xfrm>
            <a:off x="887200" y="2930774"/>
            <a:ext cx="453046" cy="453046"/>
          </a:xfrm>
          <a:prstGeom prst="ellipse">
            <a:avLst/>
          </a:prstGeom>
          <a:solidFill>
            <a:srgbClr val="00D1C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E15F5F1-8202-903B-235B-1FF075A5A248}"/>
              </a:ext>
            </a:extLst>
          </p:cNvPr>
          <p:cNvSpPr txBox="1"/>
          <p:nvPr/>
        </p:nvSpPr>
        <p:spPr>
          <a:xfrm>
            <a:off x="885214" y="2982840"/>
            <a:ext cx="45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Titillium Web" pitchFamily="2" charset="77"/>
              </a:rPr>
              <a:t>5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49881F1-4C58-939B-A36F-DE7E83A48E57}"/>
              </a:ext>
            </a:extLst>
          </p:cNvPr>
          <p:cNvSpPr/>
          <p:nvPr/>
        </p:nvSpPr>
        <p:spPr>
          <a:xfrm>
            <a:off x="887200" y="3532658"/>
            <a:ext cx="453046" cy="453046"/>
          </a:xfrm>
          <a:prstGeom prst="ellipse">
            <a:avLst/>
          </a:prstGeom>
          <a:solidFill>
            <a:srgbClr val="00D1C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E9113BA-8FB2-032B-F75D-DDD989D36C54}"/>
              </a:ext>
            </a:extLst>
          </p:cNvPr>
          <p:cNvSpPr txBox="1"/>
          <p:nvPr/>
        </p:nvSpPr>
        <p:spPr>
          <a:xfrm>
            <a:off x="885214" y="3584724"/>
            <a:ext cx="45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Titillium Web" pitchFamily="2" charset="77"/>
              </a:rPr>
              <a:t>6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6953708-CC89-90BF-D2AA-29A576AABBAE}"/>
              </a:ext>
            </a:extLst>
          </p:cNvPr>
          <p:cNvSpPr/>
          <p:nvPr/>
        </p:nvSpPr>
        <p:spPr>
          <a:xfrm>
            <a:off x="887200" y="4134541"/>
            <a:ext cx="453046" cy="453046"/>
          </a:xfrm>
          <a:prstGeom prst="ellipse">
            <a:avLst/>
          </a:prstGeom>
          <a:solidFill>
            <a:srgbClr val="00D1C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9212FB6-6203-27CF-4416-A6423F14C422}"/>
              </a:ext>
            </a:extLst>
          </p:cNvPr>
          <p:cNvSpPr txBox="1"/>
          <p:nvPr/>
        </p:nvSpPr>
        <p:spPr>
          <a:xfrm>
            <a:off x="885214" y="4186607"/>
            <a:ext cx="45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Titillium Web" pitchFamily="2" charset="77"/>
              </a:rPr>
              <a:t>7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5A193F9A-87AF-C63A-C899-A7D5BDA48FC3}"/>
              </a:ext>
            </a:extLst>
          </p:cNvPr>
          <p:cNvSpPr/>
          <p:nvPr/>
        </p:nvSpPr>
        <p:spPr>
          <a:xfrm>
            <a:off x="898775" y="4747999"/>
            <a:ext cx="453046" cy="453046"/>
          </a:xfrm>
          <a:prstGeom prst="ellipse">
            <a:avLst/>
          </a:prstGeom>
          <a:solidFill>
            <a:srgbClr val="00D1C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0B87A8D-9333-F708-AA86-152FC52B0D30}"/>
              </a:ext>
            </a:extLst>
          </p:cNvPr>
          <p:cNvSpPr txBox="1"/>
          <p:nvPr/>
        </p:nvSpPr>
        <p:spPr>
          <a:xfrm>
            <a:off x="896789" y="4800065"/>
            <a:ext cx="45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Titillium Web" pitchFamily="2" charset="77"/>
              </a:rPr>
              <a:t>8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7250CAFA-80C5-38A6-93E5-F122CF3F78C4}"/>
              </a:ext>
            </a:extLst>
          </p:cNvPr>
          <p:cNvSpPr/>
          <p:nvPr/>
        </p:nvSpPr>
        <p:spPr>
          <a:xfrm>
            <a:off x="898775" y="5373032"/>
            <a:ext cx="453046" cy="453046"/>
          </a:xfrm>
          <a:prstGeom prst="ellipse">
            <a:avLst/>
          </a:prstGeom>
          <a:solidFill>
            <a:srgbClr val="00D1C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BCD9098-1259-E51C-F466-E1442AA916B9}"/>
              </a:ext>
            </a:extLst>
          </p:cNvPr>
          <p:cNvSpPr txBox="1"/>
          <p:nvPr/>
        </p:nvSpPr>
        <p:spPr>
          <a:xfrm>
            <a:off x="896789" y="5425098"/>
            <a:ext cx="45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Titillium Web" pitchFamily="2" charset="77"/>
              </a:rPr>
              <a:t>9</a:t>
            </a:r>
          </a:p>
        </p:txBody>
      </p:sp>
      <p:sp>
        <p:nvSpPr>
          <p:cNvPr id="23" name="Google Shape;117;p16">
            <a:extLst>
              <a:ext uri="{FF2B5EF4-FFF2-40B4-BE49-F238E27FC236}">
                <a16:creationId xmlns:a16="http://schemas.microsoft.com/office/drawing/2014/main" id="{46B9B0CD-E195-0C0F-6894-806384CA2F06}"/>
              </a:ext>
            </a:extLst>
          </p:cNvPr>
          <p:cNvSpPr txBox="1"/>
          <p:nvPr/>
        </p:nvSpPr>
        <p:spPr>
          <a:xfrm>
            <a:off x="1522480" y="4795071"/>
            <a:ext cx="828356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0" i="0" u="none" strike="noStrike" cap="none" dirty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Envío de Facturas XML/PDF a través de WhatsApp y correo electrónico.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17;p16">
            <a:extLst>
              <a:ext uri="{FF2B5EF4-FFF2-40B4-BE49-F238E27FC236}">
                <a16:creationId xmlns:a16="http://schemas.microsoft.com/office/drawing/2014/main" id="{0E66E965-52C1-4C88-E608-60C5E7874CCB}"/>
              </a:ext>
            </a:extLst>
          </p:cNvPr>
          <p:cNvSpPr txBox="1"/>
          <p:nvPr/>
        </p:nvSpPr>
        <p:spPr>
          <a:xfrm>
            <a:off x="1522480" y="5454828"/>
            <a:ext cx="903186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0" i="0" u="none" strike="noStrike" cap="none" dirty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 el módulo CONTPAQi Mi Factura, el cliente final puede generar su propia factura en línea, 24/7, sin solicitarla al negocio.</a:t>
            </a:r>
            <a:endParaRPr sz="2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66;p22">
            <a:extLst>
              <a:ext uri="{FF2B5EF4-FFF2-40B4-BE49-F238E27FC236}">
                <a16:creationId xmlns:a16="http://schemas.microsoft.com/office/drawing/2014/main" id="{C4AB941A-DF35-395A-66B8-FC82552A781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03241" y="0"/>
            <a:ext cx="2102617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35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DE6976-0C03-8928-B903-4D316DAC5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22" name="Google Shape;122;p17"/>
          <p:cNvSpPr txBox="1"/>
          <p:nvPr/>
        </p:nvSpPr>
        <p:spPr>
          <a:xfrm>
            <a:off x="805247" y="177680"/>
            <a:ext cx="54262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tillium Web"/>
              <a:buNone/>
            </a:pPr>
            <a:r>
              <a:rPr lang="es-MX" sz="4000" b="1" i="0" u="none" strike="noStrike" cap="none">
                <a:solidFill>
                  <a:srgbClr val="385623"/>
                </a:solidFill>
                <a:latin typeface="Titillium Web"/>
                <a:ea typeface="Titillium Web"/>
                <a:cs typeface="Titillium Web"/>
                <a:sym typeface="Titillium Web"/>
              </a:rPr>
              <a:t>Mercado Meta</a:t>
            </a:r>
            <a:endParaRPr sz="4000" b="0" i="0" u="none" strike="noStrike" cap="none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805248" y="1140175"/>
            <a:ext cx="34722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0" i="0" u="none" strike="noStrike" cap="none">
                <a:solidFill>
                  <a:srgbClr val="385623"/>
                </a:solidFill>
                <a:latin typeface="Titillium Web"/>
                <a:ea typeface="Titillium Web"/>
                <a:cs typeface="Titillium Web"/>
                <a:sym typeface="Titillium Web"/>
              </a:rPr>
              <a:t>Usuario Final </a:t>
            </a:r>
            <a:endParaRPr sz="3200" b="0" i="0" u="none" strike="noStrike" cap="none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6291306" y="1645469"/>
            <a:ext cx="5351165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0" i="0" u="none" strike="noStrike" cap="none" dirty="0">
                <a:solidFill>
                  <a:srgbClr val="757070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CONTPAQi Vende® es ideal para microempresas y emprendedores que inician su operación y necesitan emitir CFDI de forma sencilla.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-MX" sz="2400" b="0" i="0" u="none" strike="noStrike" cap="none" dirty="0">
                <a:solidFill>
                  <a:srgbClr val="757070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s-MX" sz="2400" b="0" i="0" u="none" strike="noStrike" cap="none" dirty="0">
                <a:solidFill>
                  <a:srgbClr val="757070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 el módulo CONTPAQi Mi Factura, los clientes del negocio pueden facturar 24/7 sin depender de horarios ni de personal, agilizando la operación y mejorando el servicio.</a:t>
            </a:r>
          </a:p>
        </p:txBody>
      </p:sp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9529" y="1724910"/>
            <a:ext cx="5640721" cy="38234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C0BDF17-552A-1D54-E21D-E9A69AA2C5A9}"/>
              </a:ext>
            </a:extLst>
          </p:cNvPr>
          <p:cNvSpPr txBox="1"/>
          <p:nvPr/>
        </p:nvSpPr>
        <p:spPr>
          <a:xfrm>
            <a:off x="108155" y="6055687"/>
            <a:ext cx="1208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>
                <a:solidFill>
                  <a:schemeClr val="bg1">
                    <a:lumMod val="50000"/>
                  </a:schemeClr>
                </a:solidFill>
                <a:latin typeface="Titillium Web" pitchFamily="2" charset="77"/>
              </a:rPr>
              <a:t>Cualquier modificación del material original de CONTPAQi® entregado al Socio de Negocios será responsabilidad exclusiva del propio Socio de Negocios. Se recomienda mantener la información íntegra tal como se ha proporcionado para asegurar la coherencia y precisión de la información, tanto de la empresa como de sus productos y servicios. Los cambios realizados por los mismos Socios de Negocio que afecten la veracidad de la información estarán fuera de ser responsabilidad de CONTPAQi®.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69CE76-CA79-EAAA-D62C-D88473E052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31" y="287593"/>
            <a:ext cx="1326603" cy="733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EAFD"/>
            </a:gs>
            <a:gs pos="74000">
              <a:srgbClr val="00DDCE"/>
            </a:gs>
            <a:gs pos="83000">
              <a:srgbClr val="00D1C6"/>
            </a:gs>
            <a:gs pos="100000">
              <a:srgbClr val="00E1CF"/>
            </a:gs>
          </a:gsLst>
          <a:lin ang="5400000" scaled="1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DA40B1F-9682-E25F-F6F3-B055C4AB1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352149" cy="6856327"/>
          </a:xfrm>
          <a:prstGeom prst="rect">
            <a:avLst/>
          </a:prstGeom>
        </p:spPr>
      </p:pic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4155308" y="1611824"/>
            <a:ext cx="7500938" cy="434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MX" sz="24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1. Accedes a CONTPAQi Vende® desde cualquier plataforma navegador compatible ya que la versión está 100% en la nube. </a:t>
            </a:r>
            <a:br>
              <a:rPr lang="es-MX" sz="24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lang="es-MX" sz="2400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MX" sz="24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2. Cómo es un sistema en la nube toda la información de tus operaciones/transacciones de tu facturación se almacena en nuestros servidores de manera segura y privada, por lo que puedes consultarla desde cualquier lugar obteniendo y visualizando reportes en tiempo real y siempre actualizados. </a:t>
            </a: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MX" sz="24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3. No importa si estas en una computadora, Tablet o teléfono. CONTPAQi Vende® es responsivo</a:t>
            </a:r>
          </a:p>
          <a:p>
            <a:pPr marL="114300" indent="0">
              <a:buClr>
                <a:schemeClr val="dk1"/>
              </a:buClr>
              <a:buSzPts val="1800"/>
              <a:buNone/>
            </a:pPr>
            <a:r>
              <a:rPr lang="es-MX" sz="24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4. Con el módulo CONTPAQi Mi Factura, el cliente accede a un portal de autofacturación, captura sus datos fiscales y genera su CFDI en segundos, sin enviar correos ni esperar atención del negocio.</a:t>
            </a:r>
          </a:p>
          <a:p>
            <a:pPr marL="114300" indent="0">
              <a:buClr>
                <a:schemeClr val="dk1"/>
              </a:buClr>
              <a:buSzPts val="1800"/>
              <a:buNone/>
            </a:pPr>
            <a:endParaRPr lang="es-MX" sz="2400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534949" y="336799"/>
            <a:ext cx="5754496" cy="1977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MX" sz="4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¿Cómo funciona? </a:t>
            </a:r>
            <a:endParaRPr lang="es-MX" sz="2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44" name="Google Shape;14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949" y="2151062"/>
            <a:ext cx="3551276" cy="34210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C3554FC-2A7B-0223-E780-E5609D86E6A8}"/>
              </a:ext>
            </a:extLst>
          </p:cNvPr>
          <p:cNvSpPr txBox="1"/>
          <p:nvPr/>
        </p:nvSpPr>
        <p:spPr>
          <a:xfrm>
            <a:off x="108155" y="6486527"/>
            <a:ext cx="1208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bg1"/>
                </a:solidFill>
                <a:latin typeface="Titillium Web" pitchFamily="2" charset="77"/>
              </a:rPr>
              <a:t>Cualquier modificación del material original de CONTPAQi® entregado al Socio de Negocios será responsabilidad exclusiva del propio Socio de Negocios. Se recomienda mantener la información íntegra tal como se ha proporcionado para asegurar la coherencia y precisión de la información, tanto de la empresa como de sus productos y servicios. Los cambios realizados por los mismos Socios de Negocio que afecten la veracidad de la información estarán fuera de ser responsabilidad de CONTPAQi®. </a:t>
            </a:r>
          </a:p>
        </p:txBody>
      </p:sp>
      <p:pic>
        <p:nvPicPr>
          <p:cNvPr id="5" name="Google Shape;166;p22">
            <a:extLst>
              <a:ext uri="{FF2B5EF4-FFF2-40B4-BE49-F238E27FC236}">
                <a16:creationId xmlns:a16="http://schemas.microsoft.com/office/drawing/2014/main" id="{060FAEE1-9E33-A152-A599-5EC79CDDF09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03241" y="0"/>
            <a:ext cx="2102617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D9E6431-5E9D-AD74-2108-AEB853274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49" name="Google Shape;149;p20"/>
          <p:cNvSpPr txBox="1"/>
          <p:nvPr/>
        </p:nvSpPr>
        <p:spPr>
          <a:xfrm>
            <a:off x="379811" y="1020863"/>
            <a:ext cx="8055467" cy="545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itchFamily="2" charset="77"/>
              </a:rPr>
              <a:t>Alto retorno de inversión gracias a su bajo costo y amplia funcionalidad.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itchFamily="2" charset="77"/>
              </a:rPr>
              <a:t>Manejo sencillo con reportes claros y amigables.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itchFamily="2" charset="77"/>
              </a:rPr>
              <a:t>Carga de XML emitidos en otras soluciones para una migración ágil.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itchFamily="2" charset="77"/>
              </a:rPr>
              <a:t>Ideal para empresas que van iniciando operaciones.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itchFamily="2" charset="77"/>
              </a:rPr>
              <a:t>Emisión de CFDI de ingreso, egreso, pagos y traslado.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itchFamily="2" charset="77"/>
              </a:rPr>
              <a:t>Generación de reportes de CFDI.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itchFamily="2" charset="77"/>
              </a:rPr>
              <a:t>Creación de PDF con imagen corporativa.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itchFamily="2" charset="77"/>
              </a:rPr>
              <a:t>Cálculo de saldos insolutos para seguimiento de cobranza.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itchFamily="2" charset="77"/>
              </a:rPr>
              <a:t>Envío automático e inmediato de comprobantes por correo.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itchFamily="2" charset="77"/>
              </a:rPr>
              <a:t>Envío de Facturas XML/PDF a través de WhatsApp y correo electrónico.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itchFamily="2" charset="77"/>
              </a:rPr>
              <a:t>El 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itchFamily="2" charset="77"/>
              </a:rPr>
              <a:t>módulo de Ventas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itchFamily="2" charset="77"/>
              </a:rPr>
              <a:t> integra agentes, cotizaciones y pedidos, facilita la creación de documentos comerciales y consulta reportes de comisiones para un mejor control.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itchFamily="2" charset="77"/>
              </a:rPr>
              <a:t>El 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itchFamily="2" charset="77"/>
              </a:rPr>
              <a:t>módulo CONTPAQi Mi Factura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itchFamily="2" charset="77"/>
              </a:rPr>
              <a:t>permite la autofacturación en línea 24/7 para el cliente final, generando CFDI de forma automática a partir de las notas de remisión emitidas en CONTPAQi Vende®. Reduce reprocesos y carga manual, asegurando una facturación ágil y correcta sin afectar la operación del negocio.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284517" y="118868"/>
            <a:ext cx="7405496" cy="75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MX" sz="4000" b="1" dirty="0">
                <a:solidFill>
                  <a:srgbClr val="385623"/>
                </a:solidFill>
                <a:latin typeface="Titillium Web"/>
                <a:ea typeface="Titillium Web"/>
                <a:cs typeface="Titillium Web"/>
                <a:sym typeface="Titillium Web"/>
              </a:rPr>
              <a:t>Características Principales </a:t>
            </a:r>
            <a:endParaRPr sz="2800" dirty="0">
              <a:solidFill>
                <a:srgbClr val="38562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52" name="Google Shape;15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9021" y="1573514"/>
            <a:ext cx="2661870" cy="38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2DC0290-DE58-B1D8-124C-1ECF38DABC25}"/>
              </a:ext>
            </a:extLst>
          </p:cNvPr>
          <p:cNvSpPr txBox="1"/>
          <p:nvPr/>
        </p:nvSpPr>
        <p:spPr>
          <a:xfrm>
            <a:off x="54077" y="5951440"/>
            <a:ext cx="1208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bg1">
                    <a:lumMod val="50000"/>
                  </a:schemeClr>
                </a:solidFill>
                <a:latin typeface="Titillium Web" pitchFamily="2" charset="77"/>
              </a:rPr>
              <a:t>Cualquier modificación del material original de CONTPAQi® entregado al Socio de Negocios será responsabilidad exclusiva del propio Socio de Negocios. Se recomienda mantener la información íntegra tal como se ha proporcionado para asegurar la coherencia y precisión de la información, tanto de la empresa como de sus productos y servicios. Los cambios realizados por los mismos Socios de Negocio que afecten la veracidad de la información estarán fuera de ser responsabilidad de CONTPAQi®.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C71AE6-E8C3-1909-9054-29F56C6A31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31" y="287593"/>
            <a:ext cx="1326603" cy="733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6EA39B7-F8B5-9100-82A1-6428765A9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49" name="Google Shape;149;p20"/>
          <p:cNvSpPr txBox="1"/>
          <p:nvPr/>
        </p:nvSpPr>
        <p:spPr>
          <a:xfrm>
            <a:off x="1244699" y="1736383"/>
            <a:ext cx="9464618" cy="4145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b="1" dirty="0">
                <a:solidFill>
                  <a:srgbClr val="757070"/>
                </a:solidFill>
                <a:latin typeface="Titillium Web"/>
                <a:ea typeface="Titillium Web"/>
                <a:cs typeface="Titillium Web"/>
                <a:sym typeface="Titillium Web"/>
              </a:rPr>
              <a:t>T</a:t>
            </a:r>
            <a:r>
              <a:rPr lang="es-MX" sz="2200" b="1" i="0" u="none" strike="noStrike" cap="none" dirty="0">
                <a:solidFill>
                  <a:srgbClr val="757070"/>
                </a:solidFill>
                <a:latin typeface="Titillium Web"/>
                <a:ea typeface="Titillium Web"/>
                <a:cs typeface="Titillium Web"/>
                <a:sym typeface="Titillium Web"/>
              </a:rPr>
              <a:t>e permite agregar una addenda los documentos tipo “Factura” y “Nota de crédito” que se encuentren timbrados.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200" b="1" dirty="0">
              <a:solidFill>
                <a:srgbClr val="75707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i="0" u="none" strike="noStrike" cap="none" dirty="0">
                <a:solidFill>
                  <a:schemeClr val="tx2">
                    <a:lumMod val="50000"/>
                  </a:schemeClr>
                </a:solidFill>
                <a:latin typeface="Titillium Web"/>
                <a:ea typeface="Titillium Web"/>
                <a:cs typeface="Titillium Web"/>
                <a:sym typeface="Titillium Web"/>
              </a:rPr>
              <a:t>	</a:t>
            </a:r>
            <a:r>
              <a:rPr lang="es-MX" sz="2200" i="0" u="none" strike="noStrike" cap="none" dirty="0">
                <a:solidFill>
                  <a:schemeClr val="bg1">
                    <a:lumMod val="50000"/>
                  </a:schemeClr>
                </a:solidFill>
                <a:latin typeface="Titillium Web"/>
                <a:ea typeface="Titillium Web"/>
                <a:cs typeface="Titillium Web"/>
                <a:sym typeface="Titillium Web"/>
              </a:rPr>
              <a:t>- Agrega la addenda al documento que necesites.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i="0" u="none" strike="noStrike" cap="none" dirty="0">
                <a:solidFill>
                  <a:schemeClr val="bg1">
                    <a:lumMod val="50000"/>
                  </a:schemeClr>
                </a:solidFill>
                <a:latin typeface="Titillium Web"/>
                <a:ea typeface="Titillium Web"/>
                <a:cs typeface="Titillium Web"/>
                <a:sym typeface="Titillium Web"/>
              </a:rPr>
              <a:t>	- Elimina y cambia la addenda en un documento ya timbrado.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i="0" u="none" strike="noStrike" cap="none" dirty="0">
                <a:solidFill>
                  <a:schemeClr val="bg1">
                    <a:lumMod val="50000"/>
                  </a:schemeClr>
                </a:solidFill>
                <a:latin typeface="Titillium Web"/>
                <a:ea typeface="Titillium Web"/>
                <a:cs typeface="Titillium Web"/>
                <a:sym typeface="Titillium Web"/>
              </a:rPr>
              <a:t>	- Áreas de captura (pestañas).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i="0" u="none" strike="noStrike" cap="none" dirty="0">
                <a:solidFill>
                  <a:schemeClr val="bg1">
                    <a:lumMod val="50000"/>
                  </a:schemeClr>
                </a:solidFill>
                <a:latin typeface="Titillium Web"/>
                <a:ea typeface="Titillium Web"/>
                <a:cs typeface="Titillium Web"/>
                <a:sym typeface="Titillium Web"/>
              </a:rPr>
              <a:t>	- Ayuda visual de campos obligatorios y formato 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i="0" u="none" strike="noStrike" cap="none" dirty="0">
                <a:solidFill>
                  <a:schemeClr val="bg1">
                    <a:lumMod val="50000"/>
                  </a:schemeClr>
                </a:solidFill>
                <a:latin typeface="Titillium Web"/>
                <a:ea typeface="Titillium Web"/>
                <a:cs typeface="Titillium Web"/>
                <a:sym typeface="Titillium Web"/>
              </a:rPr>
              <a:t>	- Guarda la información del emisor, direcciones o productos para 		   futuros  documentos.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i="0" u="none" strike="noStrike" cap="none" dirty="0">
                <a:solidFill>
                  <a:schemeClr val="bg1">
                    <a:lumMod val="50000"/>
                  </a:schemeClr>
                </a:solidFill>
                <a:latin typeface="Titillium Web"/>
                <a:ea typeface="Titillium Web"/>
                <a:cs typeface="Titillium Web"/>
                <a:sym typeface="Titillium Web"/>
              </a:rPr>
              <a:t>	- Listados de catálogo precargados y editables para el documento.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i="0" u="none" strike="noStrike" cap="none" dirty="0">
                <a:solidFill>
                  <a:schemeClr val="bg1">
                    <a:lumMod val="50000"/>
                  </a:schemeClr>
                </a:solidFill>
                <a:latin typeface="Titillium Web"/>
                <a:ea typeface="Titillium Web"/>
                <a:cs typeface="Titillium Web"/>
                <a:sym typeface="Titillium Web"/>
              </a:rPr>
              <a:t>	   Vista previa de la addenda</a:t>
            </a:r>
            <a:r>
              <a:rPr lang="es-MX" sz="2200" dirty="0">
                <a:solidFill>
                  <a:schemeClr val="bg1">
                    <a:lumMod val="50000"/>
                  </a:schemeClr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lang="es-MX" sz="2200" i="0" u="none" strike="noStrike" cap="none" dirty="0">
              <a:solidFill>
                <a:schemeClr val="bg1">
                  <a:lumMod val="50000"/>
                </a:schemeClr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7F7F7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505409" y="411883"/>
            <a:ext cx="7405496" cy="75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MX" sz="4000" b="1" err="1">
                <a:solidFill>
                  <a:srgbClr val="385623"/>
                </a:solidFill>
                <a:latin typeface="Titillium Web"/>
                <a:ea typeface="Titillium Web"/>
                <a:cs typeface="Titillium Web"/>
                <a:sym typeface="Titillium Web"/>
              </a:rPr>
              <a:t>Addendador</a:t>
            </a:r>
            <a:endParaRPr sz="2800">
              <a:solidFill>
                <a:srgbClr val="38562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21F7D3-4519-9B02-88A5-61473CA6D5CD}"/>
              </a:ext>
            </a:extLst>
          </p:cNvPr>
          <p:cNvSpPr txBox="1"/>
          <p:nvPr/>
        </p:nvSpPr>
        <p:spPr>
          <a:xfrm>
            <a:off x="108155" y="5882093"/>
            <a:ext cx="1208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>
                <a:solidFill>
                  <a:schemeClr val="bg1">
                    <a:lumMod val="50000"/>
                  </a:schemeClr>
                </a:solidFill>
                <a:latin typeface="Titillium Web" pitchFamily="2" charset="77"/>
              </a:rPr>
              <a:t>Cualquier modificación del material original de CONTPAQi® entregado al Socio de Negocios será responsabilidad exclusiva del propio Socio de Negocios. Se recomienda mantener la información íntegra tal como se ha proporcionado para asegurar la coherencia y precisión de la información, tanto de la empresa como de sus productos y servicios. Los cambios realizados por los mismos Socios de Negocio que afecten la veracidad de la información estarán fuera de ser responsabilidad de CONTPAQi®.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63737C-FC31-CE36-51C9-4235FEA98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31" y="287593"/>
            <a:ext cx="1326603" cy="73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3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781BF5D3-8053-A37A-2C12-3C15F7052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505409" y="411883"/>
            <a:ext cx="7405496" cy="75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MX" sz="4000" b="1" err="1">
                <a:solidFill>
                  <a:srgbClr val="385623"/>
                </a:solidFill>
                <a:latin typeface="Titillium Web"/>
                <a:ea typeface="Titillium Web"/>
                <a:cs typeface="Titillium Web"/>
                <a:sym typeface="Titillium Web"/>
              </a:rPr>
              <a:t>Addendador</a:t>
            </a:r>
            <a:endParaRPr sz="2800">
              <a:solidFill>
                <a:srgbClr val="38562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E58E082-6042-E18D-A79F-2E7A5764B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09" y="2112558"/>
            <a:ext cx="11139632" cy="8045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1C982EC-9407-738E-377E-184AEDAC9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08" y="1541978"/>
            <a:ext cx="10951159" cy="5834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28A2E5F-BFB0-DF96-207A-3AA2C13A0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09" y="2929911"/>
            <a:ext cx="11139621" cy="32781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CE684A0-6D5B-9502-4995-FC97CBEED4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409" y="3289456"/>
            <a:ext cx="11139636" cy="34208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D6ED643-E847-6DB0-3052-D36B61890B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409" y="3617937"/>
            <a:ext cx="11139638" cy="6247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78098E1-033F-519E-22F6-031F57E00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409" y="4223594"/>
            <a:ext cx="11211711" cy="3301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23E6791-3498-150B-B998-45278B66E0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409" y="4540587"/>
            <a:ext cx="11139639" cy="5999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D9B552F-4C42-80DD-F13E-BB46BC73AA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409" y="5222179"/>
            <a:ext cx="11139632" cy="61818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DD9ED04-98A6-031D-2B0E-FE7DD63B82B9}"/>
              </a:ext>
            </a:extLst>
          </p:cNvPr>
          <p:cNvSpPr txBox="1"/>
          <p:nvPr/>
        </p:nvSpPr>
        <p:spPr>
          <a:xfrm>
            <a:off x="108155" y="6121906"/>
            <a:ext cx="1208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bg1">
                    <a:lumMod val="50000"/>
                  </a:schemeClr>
                </a:solidFill>
                <a:latin typeface="Titillium Web" pitchFamily="2" charset="77"/>
              </a:rPr>
              <a:t>Cualquier modificación del material original de CONTPAQi® entregado al Socio de Negocios será responsabilidad exclusiva del propio Socio de Negocios. Se recomienda mantener la información íntegra tal como se ha proporcionado para asegurar la coherencia y precisión de la información, tanto de la empresa como de sus productos y servicios. Los cambios realizados por los mismos Socios de Negocio que afecten la veracidad de la información estarán fuera de ser responsabilidad de CONTPAQi®.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7195DF8-4A08-F0D2-A23E-1A779D9E4A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31" y="287593"/>
            <a:ext cx="1326603" cy="73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2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d378eb-d6cc-4b1f-9658-f66fd3f2bbdd">
      <Terms xmlns="http://schemas.microsoft.com/office/infopath/2007/PartnerControls"/>
    </lcf76f155ced4ddcb4097134ff3c332f>
    <TaxCatchAll xmlns="ddda0aad-4372-400c-847c-d2d6179a454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8A9EC742147D24C940924F6AF0B34A0" ma:contentTypeVersion="14" ma:contentTypeDescription="Crear nuevo documento." ma:contentTypeScope="" ma:versionID="b1accce16a0a8a83dca770fc1729e9f4">
  <xsd:schema xmlns:xsd="http://www.w3.org/2001/XMLSchema" xmlns:xs="http://www.w3.org/2001/XMLSchema" xmlns:p="http://schemas.microsoft.com/office/2006/metadata/properties" xmlns:ns2="e3d378eb-d6cc-4b1f-9658-f66fd3f2bbdd" xmlns:ns3="ddda0aad-4372-400c-847c-d2d6179a4546" targetNamespace="http://schemas.microsoft.com/office/2006/metadata/properties" ma:root="true" ma:fieldsID="d20eee448742acefbac389373164e4e4" ns2:_="" ns3:_="">
    <xsd:import namespace="e3d378eb-d6cc-4b1f-9658-f66fd3f2bbdd"/>
    <xsd:import namespace="ddda0aad-4372-400c-847c-d2d6179a45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378eb-d6cc-4b1f-9658-f66fd3f2b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bb05822d-73af-4be4-a9ea-bc6f5058fb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a0aad-4372-400c-847c-d2d6179a45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959c8f8-b049-42ff-83b8-b76ea4d6a789}" ma:internalName="TaxCatchAll" ma:showField="CatchAllData" ma:web="ddda0aad-4372-400c-847c-d2d6179a45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B900A2-23F5-416A-B922-080CED38AAAF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e3d378eb-d6cc-4b1f-9658-f66fd3f2bbdd"/>
    <ds:schemaRef ds:uri="http://schemas.microsoft.com/office/infopath/2007/PartnerControls"/>
    <ds:schemaRef ds:uri="ddda0aad-4372-400c-847c-d2d6179a4546"/>
  </ds:schemaRefs>
</ds:datastoreItem>
</file>

<file path=customXml/itemProps2.xml><?xml version="1.0" encoding="utf-8"?>
<ds:datastoreItem xmlns:ds="http://schemas.openxmlformats.org/officeDocument/2006/customXml" ds:itemID="{1CA51F0B-9546-49D2-A384-C1B08E7D43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6D00B4-35F3-4991-8476-366211C39D5A}">
  <ds:schemaRefs>
    <ds:schemaRef ds:uri="ddda0aad-4372-400c-847c-d2d6179a4546"/>
    <ds:schemaRef ds:uri="e3d378eb-d6cc-4b1f-9658-f66fd3f2bb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2193</Words>
  <Application>Microsoft Macintosh PowerPoint</Application>
  <PresentationFormat>Panorámica</PresentationFormat>
  <Paragraphs>94</Paragraphs>
  <Slides>29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Aptos</vt:lpstr>
      <vt:lpstr>Aptos Display</vt:lpstr>
      <vt:lpstr>Arial</vt:lpstr>
      <vt:lpstr>Titillium Web</vt:lpstr>
      <vt:lpstr>Tema de Office</vt:lpstr>
      <vt:lpstr>Presentación de PowerPoint</vt:lpstr>
      <vt:lpstr>Presentación de PowerPoint</vt:lpstr>
      <vt:lpstr>¿Qué es CONTPAQi Vende®? </vt:lpstr>
      <vt:lpstr>Presentación de PowerPoint</vt:lpstr>
      <vt:lpstr>Presentación de PowerPoint</vt:lpstr>
      <vt:lpstr>¿Cómo funciona? </vt:lpstr>
      <vt:lpstr>Características Principales </vt:lpstr>
      <vt:lpstr>Addendador</vt:lpstr>
      <vt:lpstr>Addendador</vt:lpstr>
      <vt:lpstr>Addendador</vt:lpstr>
      <vt:lpstr>Complemento Carta Porte</vt:lpstr>
      <vt:lpstr>Complemento Carta Porte</vt:lpstr>
      <vt:lpstr>Factura Global</vt:lpstr>
      <vt:lpstr>Carga masiva</vt:lpstr>
      <vt:lpstr>Guardar tus reportes en formato PDF, HTML, texto o Excel para su fácil acceso y distribución</vt:lpstr>
      <vt:lpstr>Importar los XML para cargar el histórico de los complementos de pagos asociados a tus CFDI de ingresos</vt:lpstr>
      <vt:lpstr>Presentación de PowerPoint</vt:lpstr>
      <vt:lpstr>Presentación de PowerPoint</vt:lpstr>
      <vt:lpstr>Migra a de CFDI en Línea a  CONTPAQi Vende®  y obtén grandes beneficios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Generas menos de 50 facturas al año Este producto es para tí: CONTPAQi Vende Light® </vt:lpstr>
      <vt:lpstr>Conoce más en: contpaqi.com/vende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Miguel Ángel Martínez Meza</dc:creator>
  <cp:lastModifiedBy>Nayely González Reyes</cp:lastModifiedBy>
  <cp:revision>11</cp:revision>
  <dcterms:created xsi:type="dcterms:W3CDTF">2024-06-28T22:17:06Z</dcterms:created>
  <dcterms:modified xsi:type="dcterms:W3CDTF">2026-02-19T22:00:21Z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0x010100F8A9EC742147D24C940924F6AF0B34A0</vt:lpwstr>
  </property>
  <property fmtid="{D5CDD505-2E9C-101B-9397-08002B2CF9AE}" pid="3" name="MediaServiceImageTags">
    <vt:lpwstr/>
  </property>
</Properties>
</file>